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4"/>
  </p:notesMasterIdLst>
  <p:handoutMasterIdLst>
    <p:handoutMasterId r:id="rId25"/>
  </p:handoutMasterIdLst>
  <p:sldIdLst>
    <p:sldId id="503" r:id="rId2"/>
    <p:sldId id="276" r:id="rId3"/>
    <p:sldId id="603" r:id="rId4"/>
    <p:sldId id="604" r:id="rId5"/>
    <p:sldId id="619" r:id="rId6"/>
    <p:sldId id="605" r:id="rId7"/>
    <p:sldId id="606" r:id="rId8"/>
    <p:sldId id="607" r:id="rId9"/>
    <p:sldId id="608" r:id="rId10"/>
    <p:sldId id="609" r:id="rId11"/>
    <p:sldId id="611" r:id="rId12"/>
    <p:sldId id="610" r:id="rId13"/>
    <p:sldId id="617" r:id="rId14"/>
    <p:sldId id="612" r:id="rId15"/>
    <p:sldId id="615" r:id="rId16"/>
    <p:sldId id="618" r:id="rId17"/>
    <p:sldId id="613" r:id="rId18"/>
    <p:sldId id="614" r:id="rId19"/>
    <p:sldId id="616" r:id="rId20"/>
    <p:sldId id="602" r:id="rId21"/>
    <p:sldId id="504" r:id="rId22"/>
    <p:sldId id="50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Основни компоненти на компютърната система за възпроизвеждане и запис на звук" id="{76CCFFB4-0C19-42D3-B8EE-D42FA7C9A3C0}">
          <p14:sldIdLst>
            <p14:sldId id="603"/>
            <p14:sldId id="604"/>
            <p14:sldId id="619"/>
            <p14:sldId id="605"/>
            <p14:sldId id="606"/>
          </p14:sldIdLst>
        </p14:section>
        <p14:section name="Основни компоненти на компютърната система за Възпроизвеждане на видео" id="{ABEB40B8-0971-4FDB-AECD-8E95063FF2FB}">
          <p14:sldIdLst>
            <p14:sldId id="607"/>
            <p14:sldId id="608"/>
            <p14:sldId id="609"/>
          </p14:sldIdLst>
        </p14:section>
        <p14:section name="Програми за възпроизвеждане на звукова и видеоинформация" id="{77E86665-8AF8-41E2-8F8A-B517B24EAEB1}">
          <p14:sldIdLst>
            <p14:sldId id="611"/>
            <p14:sldId id="610"/>
            <p14:sldId id="617"/>
            <p14:sldId id="612"/>
            <p14:sldId id="615"/>
            <p14:sldId id="618"/>
            <p14:sldId id="613"/>
            <p14:sldId id="614"/>
            <p14:sldId id="616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B4C3"/>
    <a:srgbClr val="88D2C1"/>
    <a:srgbClr val="EA9100"/>
    <a:srgbClr val="7FD3CB"/>
    <a:srgbClr val="FFFFFF"/>
    <a:srgbClr val="2344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011" autoAdjust="0"/>
    <p:restoredTop sz="96395" autoAdjust="0"/>
  </p:normalViewPr>
  <p:slideViewPr>
    <p:cSldViewPr showGuides="1">
      <p:cViewPr varScale="1">
        <p:scale>
          <a:sx n="113" d="100"/>
          <a:sy n="113" d="100"/>
        </p:scale>
        <p:origin x="108" y="150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2/23/2024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629000"/>
            <a:ext cx="11083636" cy="854999"/>
          </a:xfrm>
        </p:spPr>
        <p:txBody>
          <a:bodyPr>
            <a:normAutofit fontScale="92500"/>
          </a:bodyPr>
          <a:lstStyle/>
          <a:p>
            <a:r>
              <a:rPr lang="bg-BG" dirty="0"/>
              <a:t>Основни компоненти за възпроизвеждане на звук и видео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321501"/>
            <a:ext cx="11700000" cy="1422646"/>
          </a:xfrm>
        </p:spPr>
        <p:txBody>
          <a:bodyPr>
            <a:normAutofit fontScale="90000"/>
          </a:bodyPr>
          <a:lstStyle/>
          <a:p>
            <a:r>
              <a:rPr lang="ru-RU" dirty="0"/>
              <a:t>Работа със звукова и видеоинформация</a:t>
            </a:r>
            <a:endParaRPr lang="en-US" dirty="0"/>
          </a:p>
        </p:txBody>
      </p:sp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88" b="22315"/>
          <a:stretch/>
        </p:blipFill>
        <p:spPr>
          <a:xfrm>
            <a:off x="6390123" y="2889001"/>
            <a:ext cx="5248260" cy="270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46" y="3042713"/>
            <a:ext cx="2031254" cy="90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Както и при </a:t>
            </a:r>
            <a:r>
              <a:rPr lang="bg-BG" b="1" dirty="0"/>
              <a:t>звуковата информация</a:t>
            </a:r>
            <a:r>
              <a:rPr lang="bg-BG" dirty="0"/>
              <a:t>, </a:t>
            </a:r>
            <a:r>
              <a:rPr lang="bg-BG" b="1" dirty="0"/>
              <a:t>видеоинформация</a:t>
            </a:r>
            <a:r>
              <a:rPr lang="bg-BG" dirty="0"/>
              <a:t> се </a:t>
            </a:r>
            <a:r>
              <a:rPr lang="bg-BG" b="1" dirty="0"/>
              <a:t>съхранява </a:t>
            </a:r>
            <a:r>
              <a:rPr lang="bg-BG" dirty="0"/>
              <a:t>в</a:t>
            </a:r>
            <a:r>
              <a:rPr lang="bg-BG" b="1" dirty="0"/>
              <a:t> компютъра </a:t>
            </a:r>
            <a:r>
              <a:rPr lang="bg-BG" dirty="0"/>
              <a:t>под формата на </a:t>
            </a:r>
            <a:r>
              <a:rPr lang="bg-BG" b="1" dirty="0"/>
              <a:t>файлове</a:t>
            </a:r>
          </a:p>
          <a:p>
            <a:r>
              <a:rPr lang="bg-BG" dirty="0"/>
              <a:t>Най-популярните видеоформати са:</a:t>
            </a:r>
          </a:p>
          <a:p>
            <a:pPr lvl="1"/>
            <a:r>
              <a:rPr lang="en-US" dirty="0"/>
              <a:t>avi</a:t>
            </a:r>
          </a:p>
          <a:p>
            <a:pPr lvl="1"/>
            <a:r>
              <a:rPr lang="en-US" dirty="0"/>
              <a:t>wmv</a:t>
            </a:r>
          </a:p>
          <a:p>
            <a:pPr lvl="1"/>
            <a:r>
              <a:rPr lang="en-US" dirty="0"/>
              <a:t>mp4</a:t>
            </a:r>
          </a:p>
          <a:p>
            <a:pPr lvl="1"/>
            <a:r>
              <a:rPr lang="en-US" dirty="0"/>
              <a:t>mov</a:t>
            </a:r>
            <a:endParaRPr lang="bg-BG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Видеоинформация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000" y="3339000"/>
            <a:ext cx="6039000" cy="30195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752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Програми за възпроизвеждане на звукова и видеоинформация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819000"/>
            <a:ext cx="6481152" cy="36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9358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000" y="1196125"/>
            <a:ext cx="12075444" cy="5528766"/>
          </a:xfrm>
        </p:spPr>
        <p:txBody>
          <a:bodyPr/>
          <a:lstStyle/>
          <a:p>
            <a:r>
              <a:rPr lang="bg-BG" sz="3200" dirty="0"/>
              <a:t>В системата </a:t>
            </a:r>
            <a:r>
              <a:rPr lang="en-US" sz="3200" b="1" dirty="0">
                <a:solidFill>
                  <a:schemeClr val="bg1"/>
                </a:solidFill>
              </a:rPr>
              <a:t>Windows</a:t>
            </a:r>
            <a:r>
              <a:rPr lang="en-US" sz="3200" dirty="0"/>
              <a:t> </a:t>
            </a:r>
            <a:r>
              <a:rPr lang="bg-BG" sz="3200" dirty="0"/>
              <a:t>има различни </a:t>
            </a:r>
            <a:r>
              <a:rPr lang="bg-BG" sz="3200" b="1" dirty="0"/>
              <a:t>програми</a:t>
            </a:r>
            <a:r>
              <a:rPr lang="bg-BG" sz="3200" dirty="0"/>
              <a:t> за </a:t>
            </a:r>
            <a:r>
              <a:rPr lang="bg-BG" sz="3200" b="1" dirty="0"/>
              <a:t>възпроизвеждане</a:t>
            </a:r>
            <a:r>
              <a:rPr lang="bg-BG" sz="3200" dirty="0"/>
              <a:t> на </a:t>
            </a:r>
            <a:r>
              <a:rPr lang="bg-BG" sz="3200" b="1" dirty="0"/>
              <a:t>звукова</a:t>
            </a:r>
            <a:r>
              <a:rPr lang="bg-BG" sz="3200" dirty="0"/>
              <a:t> и </a:t>
            </a:r>
            <a:r>
              <a:rPr lang="bg-BG" sz="3200" b="1" dirty="0"/>
              <a:t>видеоинформация</a:t>
            </a:r>
            <a:r>
              <a:rPr lang="en-US" sz="3200" dirty="0"/>
              <a:t>, </a:t>
            </a:r>
            <a:r>
              <a:rPr lang="bg-BG" sz="3200" dirty="0"/>
              <a:t>като</a:t>
            </a:r>
            <a:r>
              <a:rPr lang="bg-BG" dirty="0"/>
              <a:t>:</a:t>
            </a:r>
          </a:p>
          <a:p>
            <a:pPr lvl="1"/>
            <a:r>
              <a:rPr lang="en-US" sz="3000" b="1" dirty="0"/>
              <a:t>Groove Music </a:t>
            </a:r>
            <a:r>
              <a:rPr lang="en-US" sz="3000" dirty="0"/>
              <a:t>– </a:t>
            </a:r>
            <a:r>
              <a:rPr lang="bg-BG" sz="3000" dirty="0"/>
              <a:t>за звук</a:t>
            </a:r>
            <a:endParaRPr lang="en-US" sz="3000" dirty="0"/>
          </a:p>
          <a:p>
            <a:pPr lvl="1"/>
            <a:r>
              <a:rPr lang="en-US" sz="3000" b="1" dirty="0"/>
              <a:t>Movies &amp; TV</a:t>
            </a:r>
            <a:r>
              <a:rPr lang="bg-BG" sz="3000" b="1" dirty="0"/>
              <a:t> </a:t>
            </a:r>
            <a:r>
              <a:rPr lang="bg-BG" sz="3000" dirty="0"/>
              <a:t>– за видео</a:t>
            </a:r>
          </a:p>
          <a:p>
            <a:pPr lvl="1"/>
            <a:r>
              <a:rPr lang="en-US" sz="3000" b="1" dirty="0"/>
              <a:t>Windows Media Player</a:t>
            </a:r>
            <a:r>
              <a:rPr lang="bg-BG" sz="3000" dirty="0"/>
              <a:t> – за звук и видео</a:t>
            </a:r>
            <a:r>
              <a:rPr lang="en-US" sz="3000" dirty="0"/>
              <a:t> (</a:t>
            </a:r>
            <a:r>
              <a:rPr lang="bg-BG" sz="3000" dirty="0"/>
              <a:t>вече почти не се използва)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402" y="100750"/>
            <a:ext cx="10810598" cy="882654"/>
          </a:xfrm>
        </p:spPr>
        <p:txBody>
          <a:bodyPr>
            <a:noAutofit/>
          </a:bodyPr>
          <a:lstStyle/>
          <a:p>
            <a:r>
              <a:rPr lang="bg-BG" sz="4000" dirty="0"/>
              <a:t>Програми</a:t>
            </a:r>
            <a:endParaRPr lang="en-US" sz="4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843" y="4446864"/>
            <a:ext cx="2079000" cy="2079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3932" y="4281861"/>
            <a:ext cx="2512068" cy="246639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765" y="4282267"/>
            <a:ext cx="2408194" cy="240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281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19307869-ED62-AC23-DDA5-9AFC77E565B7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Audio player</a:t>
            </a:r>
            <a:endParaRPr lang="bg-BG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8DC037-2280-A382-6448-78ACA93DDA0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5241000" y="1786047"/>
            <a:ext cx="6065892" cy="1462953"/>
          </a:xfrm>
        </p:spPr>
        <p:txBody>
          <a:bodyPr/>
          <a:lstStyle/>
          <a:p>
            <a:r>
              <a:rPr lang="en-US" sz="6000" dirty="0"/>
              <a:t>Groove Music</a:t>
            </a:r>
            <a:endParaRPr lang="bg-BG" sz="6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425F4C-4DA4-0250-E535-8BD25D8A4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000" y="1899000"/>
            <a:ext cx="2079000" cy="207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39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Groove Music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798" y="1235738"/>
            <a:ext cx="9132403" cy="546061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156000" y="3699000"/>
            <a:ext cx="3105000" cy="1980000"/>
          </a:xfrm>
          <a:prstGeom prst="wedgeRoundRectCallout">
            <a:avLst>
              <a:gd name="adj1" fmla="val 45569"/>
              <a:gd name="adj2" fmla="val -7058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Това са всички аудио файлове, които се намират в папката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Music</a:t>
            </a: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3486000" y="4539236"/>
            <a:ext cx="1980000" cy="1049763"/>
          </a:xfrm>
          <a:prstGeom prst="wedgeRoundRectCallout">
            <a:avLst>
              <a:gd name="adj1" fmla="val 86836"/>
              <a:gd name="adj2" fmla="val 12306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Предишен запис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5705003" y="4374000"/>
            <a:ext cx="2007600" cy="965434"/>
          </a:xfrm>
          <a:prstGeom prst="wedgeRoundRectCallout">
            <a:avLst>
              <a:gd name="adj1" fmla="val -8473"/>
              <a:gd name="adj2" fmla="val 14132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Пускане / Спиране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7851000" y="4676789"/>
            <a:ext cx="2007600" cy="1049763"/>
          </a:xfrm>
          <a:prstGeom prst="wedgeRoundRectCallout">
            <a:avLst>
              <a:gd name="adj1" fmla="val -93712"/>
              <a:gd name="adj2" fmla="val 10469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Следващ запис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9330445" y="2946283"/>
            <a:ext cx="2750555" cy="965434"/>
          </a:xfrm>
          <a:prstGeom prst="wedgeRoundRectCallout">
            <a:avLst>
              <a:gd name="adj1" fmla="val -26591"/>
              <a:gd name="adj2" fmla="val 29109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Регулация на силата на звука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78815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файла </a:t>
            </a:r>
            <a:r>
              <a:rPr lang="en-US" b="1" dirty="0">
                <a:solidFill>
                  <a:schemeClr val="bg1"/>
                </a:solidFill>
              </a:rPr>
              <a:t>Norwegian_Wood.mp3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и изслушайте песента</a:t>
            </a:r>
            <a:r>
              <a:rPr lang="en-US" dirty="0"/>
              <a:t>.</a:t>
            </a:r>
            <a:r>
              <a:rPr lang="bg-BG" dirty="0"/>
              <a:t> Споделете дали я харесвате.</a:t>
            </a:r>
            <a:r>
              <a:rPr lang="en-US" dirty="0"/>
              <a:t> </a:t>
            </a:r>
            <a:r>
              <a:rPr lang="bg-BG" dirty="0"/>
              <a:t>Чували ли сте песента и преди?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Слушане на музика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225" y="2709000"/>
            <a:ext cx="3911550" cy="38724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6385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19307869-ED62-AC23-DDA5-9AFC77E565B7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dirty="0"/>
              <a:t>Video player</a:t>
            </a:r>
            <a:endParaRPr lang="bg-BG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8DC037-2280-A382-6448-78ACA93DDA0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5241000" y="1786047"/>
            <a:ext cx="6065892" cy="1462953"/>
          </a:xfrm>
        </p:spPr>
        <p:txBody>
          <a:bodyPr/>
          <a:lstStyle/>
          <a:p>
            <a:r>
              <a:rPr lang="en-US" sz="6000" b="1" dirty="0"/>
              <a:t>Movies &amp; TV</a:t>
            </a:r>
            <a:endParaRPr lang="bg-BG" sz="6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155A85-DC86-52B5-4D76-D9E9618F0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00" y="1801193"/>
            <a:ext cx="2115000" cy="207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2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Movies &amp; TV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57288" y="1198674"/>
            <a:ext cx="8855824" cy="545682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7202158" y="2799000"/>
            <a:ext cx="4095000" cy="1530000"/>
          </a:xfrm>
          <a:prstGeom prst="wedgeRoundRectCallout">
            <a:avLst>
              <a:gd name="adj1" fmla="val -24893"/>
              <a:gd name="adj2" fmla="val 2664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Тук се визуализират всички видео файлове в папката 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Videos</a:t>
            </a:r>
          </a:p>
        </p:txBody>
      </p:sp>
    </p:spTree>
    <p:extLst>
      <p:ext uri="{BB962C8B-B14F-4D97-AF65-F5344CB8AC3E}">
        <p14:creationId xmlns:p14="http://schemas.microsoft.com/office/powerpoint/2010/main" val="182127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Movies &amp; TV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688" y="1198674"/>
            <a:ext cx="9701024" cy="545682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111000" y="2393999"/>
            <a:ext cx="3105000" cy="1500365"/>
          </a:xfrm>
          <a:prstGeom prst="wedgeRoundRectCallout">
            <a:avLst>
              <a:gd name="adj1" fmla="val -3340"/>
              <a:gd name="adj2" fmla="val 18061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Лента за позициониране на записа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1269544" y="5994000"/>
            <a:ext cx="9631312" cy="270000"/>
          </a:xfrm>
          <a:prstGeom prst="rect">
            <a:avLst/>
          </a:prstGeom>
          <a:noFill/>
          <a:ln w="3810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601000" y="6264000"/>
            <a:ext cx="394856" cy="360000"/>
          </a:xfrm>
          <a:prstGeom prst="rect">
            <a:avLst/>
          </a:prstGeom>
          <a:noFill/>
          <a:ln w="3810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995856" y="6264000"/>
            <a:ext cx="190144" cy="360000"/>
          </a:xfrm>
          <a:prstGeom prst="rect">
            <a:avLst/>
          </a:prstGeom>
          <a:noFill/>
          <a:ln w="3810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186000" y="6265375"/>
            <a:ext cx="360000" cy="360000"/>
          </a:xfrm>
          <a:prstGeom prst="rect">
            <a:avLst/>
          </a:prstGeom>
          <a:noFill/>
          <a:ln w="38100">
            <a:solidFill>
              <a:schemeClr val="tx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1866000" y="4254365"/>
            <a:ext cx="3418227" cy="974635"/>
          </a:xfrm>
          <a:prstGeom prst="wedgeRoundRectCallout">
            <a:avLst>
              <a:gd name="adj1" fmla="val 57569"/>
              <a:gd name="adj2" fmla="val 16738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Връщане на записа назад с 10 сек.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4903500" y="3336730"/>
            <a:ext cx="3285000" cy="702365"/>
          </a:xfrm>
          <a:prstGeom prst="wedgeRoundRectCallout">
            <a:avLst>
              <a:gd name="adj1" fmla="val -13866"/>
              <a:gd name="adj2" fmla="val 35444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Пускане / Спиране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7176000" y="4254365"/>
            <a:ext cx="3759712" cy="1080000"/>
          </a:xfrm>
          <a:prstGeom prst="wedgeRoundRectCallout">
            <a:avLst>
              <a:gd name="adj1" fmla="val -64169"/>
              <a:gd name="adj2" fmla="val 15563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Превъртане на записа напред с 30 сек.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4363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файла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</a:rPr>
              <a:t>math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mp4 </a:t>
            </a:r>
            <a:r>
              <a:rPr lang="bg-BG" dirty="0"/>
              <a:t>и изгледайте видеото на </a:t>
            </a:r>
            <a:r>
              <a:rPr lang="en-US" b="1" dirty="0">
                <a:solidFill>
                  <a:schemeClr val="bg1"/>
                </a:solidFill>
              </a:rPr>
              <a:t>KhanAcademyBulgarian</a:t>
            </a:r>
            <a:r>
              <a:rPr lang="bg-BG" dirty="0"/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Гледане на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562" y="2622633"/>
            <a:ext cx="581977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Основни компоненти </a:t>
            </a:r>
            <a:r>
              <a:rPr lang="bg-BG" dirty="0"/>
              <a:t>на компютърната</a:t>
            </a:r>
            <a:r>
              <a:rPr lang="en-US" dirty="0"/>
              <a:t/>
            </a:r>
            <a:br>
              <a:rPr lang="en-US" dirty="0"/>
            </a:br>
            <a:r>
              <a:rPr lang="bg-BG" dirty="0"/>
              <a:t>система за:</a:t>
            </a:r>
          </a:p>
          <a:p>
            <a:pPr marL="860733" lvl="1" indent="-571500"/>
            <a:r>
              <a:rPr lang="bg-BG" b="1" dirty="0"/>
              <a:t>Възпроизвеждане</a:t>
            </a:r>
            <a:r>
              <a:rPr lang="bg-BG" dirty="0"/>
              <a:t> и </a:t>
            </a:r>
            <a:r>
              <a:rPr lang="bg-BG" b="1" dirty="0"/>
              <a:t>запис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звук</a:t>
            </a:r>
          </a:p>
          <a:p>
            <a:pPr marL="860733" lvl="1" indent="-571500"/>
            <a:r>
              <a:rPr lang="bg-BG" b="1" dirty="0"/>
              <a:t>Възпроизвеждане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видео</a:t>
            </a:r>
          </a:p>
          <a:p>
            <a:pPr>
              <a:buFont typeface="+mj-lt"/>
              <a:buAutoNum type="arabicPeriod" startAt="2"/>
            </a:pPr>
            <a:r>
              <a:rPr lang="bg-BG" dirty="0"/>
              <a:t>Програми за </a:t>
            </a:r>
            <a:r>
              <a:rPr lang="bg-BG" b="1" dirty="0"/>
              <a:t>възпроизвеждане</a:t>
            </a:r>
            <a:r>
              <a:rPr lang="bg-BG" dirty="0"/>
              <a:t> на </a:t>
            </a:r>
            <a:r>
              <a:rPr lang="bg-BG" b="1" dirty="0"/>
              <a:t>звукова</a:t>
            </a:r>
            <a:r>
              <a:rPr lang="bg-BG" dirty="0"/>
              <a:t> и </a:t>
            </a:r>
            <a:r>
              <a:rPr lang="bg-BG" b="1" dirty="0"/>
              <a:t>видеоинформация</a:t>
            </a:r>
            <a:endParaRPr lang="en-US" b="1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2000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Звукова карта </a:t>
            </a:r>
            <a:r>
              <a:rPr lang="bg-BG" sz="2800" dirty="0">
                <a:solidFill>
                  <a:schemeClr val="bg2"/>
                </a:solidFill>
              </a:rPr>
              <a:t>– част от компютърната система, която </a:t>
            </a:r>
            <a:r>
              <a:rPr lang="bg-BG" sz="2800" b="1" dirty="0">
                <a:solidFill>
                  <a:schemeClr val="bg2"/>
                </a:solidFill>
              </a:rPr>
              <a:t>създава</a:t>
            </a:r>
            <a:r>
              <a:rPr lang="bg-BG" sz="2800" dirty="0">
                <a:solidFill>
                  <a:schemeClr val="bg2"/>
                </a:solidFill>
              </a:rPr>
              <a:t>, </a:t>
            </a:r>
            <a:r>
              <a:rPr lang="bg-BG" sz="2800" b="1" dirty="0">
                <a:solidFill>
                  <a:schemeClr val="bg2"/>
                </a:solidFill>
              </a:rPr>
              <a:t>обработва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записва звук</a:t>
            </a:r>
          </a:p>
          <a:p>
            <a:pPr marL="450000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Видеокарта</a:t>
            </a:r>
            <a:r>
              <a:rPr lang="bg-BG" sz="2800" dirty="0">
                <a:solidFill>
                  <a:schemeClr val="bg2"/>
                </a:solidFill>
              </a:rPr>
              <a:t> – част от компютърната система, чрез която се </a:t>
            </a:r>
            <a:r>
              <a:rPr lang="bg-BG" sz="2800" b="1" dirty="0">
                <a:solidFill>
                  <a:schemeClr val="bg2"/>
                </a:solidFill>
              </a:rPr>
              <a:t>получава  </a:t>
            </a:r>
            <a:r>
              <a:rPr lang="bg-BG" sz="2800" dirty="0">
                <a:solidFill>
                  <a:schemeClr val="bg2"/>
                </a:solidFill>
              </a:rPr>
              <a:t>и </a:t>
            </a:r>
            <a:r>
              <a:rPr lang="bg-BG" sz="2800" b="1" dirty="0">
                <a:solidFill>
                  <a:schemeClr val="bg2"/>
                </a:solidFill>
              </a:rPr>
              <a:t>възпроизвежда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bg-BG" sz="2800" b="1" dirty="0">
                <a:solidFill>
                  <a:schemeClr val="bg2"/>
                </a:solidFill>
              </a:rPr>
              <a:t>видеоизображение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r>
              <a:rPr lang="bg-BG" sz="2800" b="1" dirty="0">
                <a:solidFill>
                  <a:schemeClr val="bg2"/>
                </a:solidFill>
              </a:rPr>
              <a:t>Програми</a:t>
            </a:r>
            <a:r>
              <a:rPr lang="bg-BG" sz="2800" dirty="0">
                <a:solidFill>
                  <a:schemeClr val="bg2"/>
                </a:solidFill>
              </a:rPr>
              <a:t> за възпроизвеждане на </a:t>
            </a:r>
            <a:r>
              <a:rPr lang="bg-BG" sz="2800" b="1" dirty="0">
                <a:solidFill>
                  <a:schemeClr val="bg2"/>
                </a:solidFill>
              </a:rPr>
              <a:t>звукова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видеоинформация</a:t>
            </a:r>
            <a:r>
              <a:rPr lang="bg-BG" sz="2800" dirty="0">
                <a:solidFill>
                  <a:schemeClr val="bg2"/>
                </a:solidFill>
              </a:rPr>
              <a:t>:</a:t>
            </a: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r>
              <a:rPr lang="en-US" sz="2600" b="1" dirty="0">
                <a:solidFill>
                  <a:schemeClr val="bg2"/>
                </a:solidFill>
              </a:rPr>
              <a:t>Groove Music</a:t>
            </a: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r>
              <a:rPr lang="en-US" sz="2600" b="1" dirty="0">
                <a:solidFill>
                  <a:schemeClr val="bg2"/>
                </a:solidFill>
              </a:rPr>
              <a:t>Movies &amp; TV</a:t>
            </a: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r>
              <a:rPr lang="en-US" sz="2600" b="1" dirty="0">
                <a:solidFill>
                  <a:schemeClr val="bg2"/>
                </a:solidFill>
              </a:rPr>
              <a:t>Windows Media Player</a:t>
            </a: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156000" y="4824000"/>
            <a:ext cx="11744999" cy="1604176"/>
          </a:xfrm>
        </p:spPr>
        <p:txBody>
          <a:bodyPr/>
          <a:lstStyle/>
          <a:p>
            <a:r>
              <a:rPr lang="ru-RU" sz="4400" dirty="0"/>
              <a:t>Основни компоненти на </a:t>
            </a:r>
            <a:r>
              <a:rPr lang="bg-BG" sz="4400" dirty="0"/>
              <a:t>КС</a:t>
            </a:r>
            <a:r>
              <a:rPr lang="ru-RU" sz="4400" dirty="0"/>
              <a:t> за възпроизвеждане и запис на звук</a:t>
            </a:r>
            <a:endParaRPr lang="en-US" sz="4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000" y="1404000"/>
            <a:ext cx="3825000" cy="256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87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91000" y="1121143"/>
            <a:ext cx="9904234" cy="5546589"/>
          </a:xfrm>
        </p:spPr>
        <p:txBody>
          <a:bodyPr>
            <a:normAutofit/>
          </a:bodyPr>
          <a:lstStyle/>
          <a:p>
            <a:r>
              <a:rPr lang="bg-BG" dirty="0"/>
              <a:t>За да </a:t>
            </a:r>
            <a:r>
              <a:rPr lang="bg-BG" b="1" dirty="0"/>
              <a:t>създаваме</a:t>
            </a:r>
            <a:r>
              <a:rPr lang="bg-BG" dirty="0"/>
              <a:t>, </a:t>
            </a:r>
            <a:r>
              <a:rPr lang="bg-BG" b="1" dirty="0"/>
              <a:t>обработваме</a:t>
            </a:r>
            <a:r>
              <a:rPr lang="bg-BG" dirty="0"/>
              <a:t> и </a:t>
            </a:r>
            <a:r>
              <a:rPr lang="bg-BG" b="1" dirty="0"/>
              <a:t>записваме</a:t>
            </a:r>
            <a:r>
              <a:rPr lang="bg-BG" dirty="0"/>
              <a:t> </a:t>
            </a:r>
            <a:r>
              <a:rPr lang="bg-BG" b="1" dirty="0"/>
              <a:t>звук</a:t>
            </a:r>
            <a:r>
              <a:rPr lang="bg-BG" dirty="0"/>
              <a:t> от компютър, ни е нужна </a:t>
            </a:r>
            <a:r>
              <a:rPr lang="bg-BG" b="1" dirty="0"/>
              <a:t>звукова карта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Звукова карта </a:t>
            </a:r>
            <a:r>
              <a:rPr lang="bg-BG" dirty="0"/>
              <a:t>– </a:t>
            </a:r>
            <a:r>
              <a:rPr lang="bg-BG" b="1" dirty="0"/>
              <a:t>преобразува</a:t>
            </a:r>
            <a:r>
              <a:rPr lang="bg-BG" dirty="0"/>
              <a:t> цифровите данни в </a:t>
            </a:r>
            <a:r>
              <a:rPr lang="bg-BG" b="1" dirty="0"/>
              <a:t>аналогов звук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Звукова карта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000" y="3699000"/>
            <a:ext cx="3060000" cy="27354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991" y="3638447"/>
            <a:ext cx="2700000" cy="21716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06000" y="5766209"/>
            <a:ext cx="4005000" cy="739463"/>
          </a:xfrm>
          <a:prstGeom prst="flowChartAlternateProcess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144000" tIns="108000" rIns="144000" bIns="108000" rtlCol="0">
            <a:spAutoFit/>
          </a:bodyPr>
          <a:lstStyle/>
          <a:p>
            <a:pPr algn="ctr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dirty="0">
                <a:solidFill>
                  <a:schemeClr val="bg2"/>
                </a:solidFill>
              </a:rPr>
              <a:t>Външна звукова карта</a:t>
            </a:r>
            <a:endParaRPr lang="en-US" sz="28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91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0" y="1196125"/>
            <a:ext cx="12120444" cy="5528766"/>
          </a:xfrm>
        </p:spPr>
        <p:txBody>
          <a:bodyPr/>
          <a:lstStyle/>
          <a:p>
            <a:r>
              <a:rPr lang="bg-BG" dirty="0"/>
              <a:t>Използва се за:</a:t>
            </a:r>
            <a:endParaRPr lang="en-US" dirty="0"/>
          </a:p>
          <a:p>
            <a:pPr lvl="1"/>
            <a:r>
              <a:rPr lang="bg-BG" b="1" dirty="0"/>
              <a:t>Записване</a:t>
            </a:r>
            <a:r>
              <a:rPr lang="bg-BG" dirty="0"/>
              <a:t> </a:t>
            </a:r>
            <a:r>
              <a:rPr lang="bg-BG" b="1" dirty="0"/>
              <a:t>на звуци </a:t>
            </a:r>
            <a:r>
              <a:rPr lang="bg-BG" dirty="0"/>
              <a:t>чрез свързани към компютъра </a:t>
            </a:r>
            <a:r>
              <a:rPr lang="bg-BG" b="1" dirty="0"/>
              <a:t>входни звукови устройства </a:t>
            </a:r>
            <a:r>
              <a:rPr lang="bg-BG" dirty="0"/>
              <a:t>(напр. </a:t>
            </a:r>
            <a:r>
              <a:rPr lang="bg-BG" b="1" dirty="0"/>
              <a:t>микрофон</a:t>
            </a:r>
            <a:r>
              <a:rPr lang="bg-BG" dirty="0"/>
              <a:t>)</a:t>
            </a:r>
          </a:p>
          <a:p>
            <a:pPr lvl="1"/>
            <a:r>
              <a:rPr lang="bg-BG" b="1" dirty="0"/>
              <a:t>͏Възпроизвеждане</a:t>
            </a:r>
            <a:r>
              <a:rPr lang="bg-BG" dirty="0"/>
              <a:t> на вече </a:t>
            </a:r>
            <a:r>
              <a:rPr lang="bg-BG" b="1" dirty="0"/>
              <a:t>записани звуци </a:t>
            </a:r>
            <a:r>
              <a:rPr lang="bg-BG" dirty="0"/>
              <a:t>през свързаните към нея </a:t>
            </a:r>
            <a:r>
              <a:rPr lang="bg-BG" b="1" dirty="0"/>
              <a:t>изходни звукови устройства </a:t>
            </a:r>
            <a:r>
              <a:rPr lang="bg-BG" dirty="0"/>
              <a:t>(</a:t>
            </a:r>
            <a:r>
              <a:rPr lang="bg-BG" b="1" dirty="0"/>
              <a:t>тонколони</a:t>
            </a:r>
            <a:r>
              <a:rPr lang="bg-BG" dirty="0"/>
              <a:t>, </a:t>
            </a:r>
            <a:r>
              <a:rPr lang="bg-BG" b="1" dirty="0"/>
              <a:t>слушалки</a:t>
            </a:r>
            <a:r>
              <a:rPr lang="bg-BG" dirty="0"/>
              <a:t>, ...)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Звукова карта</a:t>
            </a:r>
            <a:endParaRPr lang="en-US" dirty="0"/>
          </a:p>
        </p:txBody>
      </p:sp>
      <p:pic>
        <p:nvPicPr>
          <p:cNvPr id="2050" name="Picture 2" descr="Audio mix Surang Lineal Color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634" y="4291746"/>
            <a:ext cx="2295000" cy="229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J - Free music ic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000" y="4353957"/>
            <a:ext cx="2170578" cy="2170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951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0851"/>
          <a:stretch/>
        </p:blipFill>
        <p:spPr>
          <a:xfrm>
            <a:off x="4905561" y="4867400"/>
            <a:ext cx="2501644" cy="1980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Устройства</a:t>
            </a:r>
            <a:r>
              <a:rPr lang="bg-BG" dirty="0"/>
              <a:t>, които се използват за </a:t>
            </a:r>
            <a:r>
              <a:rPr lang="bg-BG" b="1" dirty="0"/>
              <a:t>вход</a:t>
            </a:r>
            <a:r>
              <a:rPr lang="bg-BG" dirty="0"/>
              <a:t> и </a:t>
            </a:r>
            <a:r>
              <a:rPr lang="bg-BG" b="1" dirty="0"/>
              <a:t>изход</a:t>
            </a:r>
            <a:r>
              <a:rPr lang="bg-BG" dirty="0"/>
              <a:t> на </a:t>
            </a:r>
            <a:r>
              <a:rPr lang="bg-BG" b="1" dirty="0"/>
              <a:t>звукова информация</a:t>
            </a:r>
            <a:r>
              <a:rPr lang="bg-BG" dirty="0"/>
              <a:t>:</a:t>
            </a:r>
          </a:p>
          <a:p>
            <a:pPr lvl="1"/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Слушалки</a:t>
            </a:r>
            <a:r>
              <a:rPr lang="bg-BG" dirty="0"/>
              <a:t> – устройство за индивидуално слушане на запис</a:t>
            </a:r>
          </a:p>
          <a:p>
            <a:pPr lvl="1"/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Тонколони</a:t>
            </a:r>
            <a:r>
              <a:rPr lang="bg-BG" dirty="0"/>
              <a:t> – изходни периферни, които възпроизвеждат звук</a:t>
            </a:r>
            <a:endParaRPr lang="en-US" dirty="0"/>
          </a:p>
          <a:p>
            <a:pPr lvl="1"/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Микрофон</a:t>
            </a:r>
            <a:r>
              <a:rPr lang="bg-BG" dirty="0"/>
              <a:t> – устройство за въвеждане на звукова информация в компютъра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Входни и изходни устройства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480" y="4585481"/>
            <a:ext cx="2443519" cy="24435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87" y="4825029"/>
            <a:ext cx="2655000" cy="19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2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Звуковата информация </a:t>
            </a:r>
            <a:r>
              <a:rPr lang="bg-BG" dirty="0"/>
              <a:t>се </a:t>
            </a:r>
            <a:r>
              <a:rPr lang="bg-BG" b="1" dirty="0"/>
              <a:t>съхранява </a:t>
            </a:r>
            <a:r>
              <a:rPr lang="bg-BG" dirty="0"/>
              <a:t>в</a:t>
            </a:r>
            <a:r>
              <a:rPr lang="bg-BG" b="1" dirty="0"/>
              <a:t> компютъра </a:t>
            </a:r>
            <a:r>
              <a:rPr lang="bg-BG" dirty="0"/>
              <a:t>под формата на </a:t>
            </a:r>
            <a:r>
              <a:rPr lang="bg-BG" b="1" dirty="0"/>
              <a:t>файлове</a:t>
            </a:r>
          </a:p>
          <a:p>
            <a:r>
              <a:rPr lang="bg-BG" dirty="0"/>
              <a:t>При </a:t>
            </a:r>
            <a:r>
              <a:rPr lang="bg-BG" b="1" dirty="0"/>
              <a:t>звуковите файлове </a:t>
            </a:r>
            <a:r>
              <a:rPr lang="bg-BG" dirty="0"/>
              <a:t>имаме </a:t>
            </a:r>
            <a:r>
              <a:rPr lang="bg-BG" b="1" dirty="0"/>
              <a:t>различни разширения</a:t>
            </a:r>
            <a:r>
              <a:rPr lang="en-US" dirty="0"/>
              <a:t>:</a:t>
            </a:r>
            <a:endParaRPr lang="bg-BG" dirty="0"/>
          </a:p>
          <a:p>
            <a:pPr lvl="1"/>
            <a:r>
              <a:rPr lang="en-US" dirty="0"/>
              <a:t>͏</a:t>
            </a:r>
            <a:r>
              <a:rPr lang="en-US" b="1" dirty="0"/>
              <a:t>mp3</a:t>
            </a:r>
          </a:p>
          <a:p>
            <a:pPr lvl="1"/>
            <a:r>
              <a:rPr lang="en-US" dirty="0"/>
              <a:t>͏</a:t>
            </a:r>
            <a:r>
              <a:rPr lang="en-US" b="1" dirty="0"/>
              <a:t>wma</a:t>
            </a:r>
          </a:p>
          <a:p>
            <a:pPr lvl="1"/>
            <a:r>
              <a:rPr lang="en-US" dirty="0"/>
              <a:t>͏</a:t>
            </a:r>
            <a:r>
              <a:rPr lang="en-US" b="1" dirty="0"/>
              <a:t>wav</a:t>
            </a:r>
          </a:p>
          <a:p>
            <a:pPr lvl="1"/>
            <a:r>
              <a:rPr lang="en-US" dirty="0"/>
              <a:t>͏</a:t>
            </a:r>
            <a:r>
              <a:rPr lang="en-US" b="1"/>
              <a:t>flac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Звукова информация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4476000" y="3233052"/>
            <a:ext cx="5535000" cy="3284100"/>
            <a:chOff x="4476000" y="3233052"/>
            <a:chExt cx="5535000" cy="32841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6000" y="3233052"/>
              <a:ext cx="5535000" cy="3284100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sp>
          <p:nvSpPr>
            <p:cNvPr id="6" name="TextBox 5"/>
            <p:cNvSpPr txBox="1"/>
            <p:nvPr/>
          </p:nvSpPr>
          <p:spPr>
            <a:xfrm>
              <a:off x="9111000" y="5993999"/>
              <a:ext cx="900000" cy="458259"/>
            </a:xfrm>
            <a:prstGeom prst="rect">
              <a:avLst/>
            </a:prstGeom>
            <a:solidFill>
              <a:srgbClr val="88D2C1"/>
            </a:solidFill>
            <a:ln w="12700">
              <a:noFill/>
            </a:ln>
          </p:spPr>
          <p:txBody>
            <a:bodyPr vert="horz" wrap="square" lIns="144000" tIns="108000" rIns="144000" bIns="108000" rtlCol="0">
              <a:spAutoFit/>
            </a:bodyPr>
            <a:lstStyle/>
            <a:p>
              <a:pPr algn="l" eaLnBrk="0" hangingPunct="0">
                <a:lnSpc>
                  <a:spcPct val="110000"/>
                </a:lnSpc>
                <a:buClr>
                  <a:schemeClr val="accent5">
                    <a:lumMod val="40000"/>
                    <a:lumOff val="60000"/>
                  </a:schemeClr>
                </a:buClr>
                <a:buSzPct val="70000"/>
              </a:pP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59045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04175"/>
          </a:xfrm>
        </p:spPr>
        <p:txBody>
          <a:bodyPr/>
          <a:lstStyle/>
          <a:p>
            <a:r>
              <a:rPr lang="ru-RU" sz="4800" dirty="0"/>
              <a:t>Основни компоненти на компютърната система за възпроизвеждане на видео</a:t>
            </a:r>
            <a:endParaRPr lang="en-US" sz="4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000" y="1404000"/>
            <a:ext cx="4110000" cy="246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38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01000" y="1121143"/>
            <a:ext cx="9994234" cy="5546589"/>
          </a:xfrm>
        </p:spPr>
        <p:txBody>
          <a:bodyPr>
            <a:normAutofit fontScale="92500"/>
          </a:bodyPr>
          <a:lstStyle/>
          <a:p>
            <a:r>
              <a:rPr lang="bg-BG" dirty="0"/>
              <a:t>За </a:t>
            </a:r>
            <a:r>
              <a:rPr lang="bg-BG" b="1" dirty="0"/>
              <a:t>получаването</a:t>
            </a:r>
            <a:r>
              <a:rPr lang="bg-BG" dirty="0"/>
              <a:t> и </a:t>
            </a:r>
            <a:r>
              <a:rPr lang="bg-BG" b="1" dirty="0"/>
              <a:t>възпроизвеждането</a:t>
            </a:r>
            <a:r>
              <a:rPr lang="bg-BG" dirty="0"/>
              <a:t> на </a:t>
            </a:r>
            <a:r>
              <a:rPr lang="bg-BG" b="1" dirty="0"/>
              <a:t>видеообраз</a:t>
            </a:r>
            <a:r>
              <a:rPr lang="bg-BG" dirty="0"/>
              <a:t> на екана на компютъра се нуждаем от </a:t>
            </a:r>
            <a:r>
              <a:rPr lang="bg-BG" b="1" dirty="0"/>
              <a:t>видеокарта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Видеокарта</a:t>
            </a:r>
            <a:r>
              <a:rPr lang="bg-BG" dirty="0"/>
              <a:t> – </a:t>
            </a:r>
            <a:r>
              <a:rPr lang="bg-BG" b="1" dirty="0"/>
              <a:t>хардуерно устройство</a:t>
            </a:r>
            <a:r>
              <a:rPr lang="bg-BG" dirty="0"/>
              <a:t>, чрез което компютърът </a:t>
            </a:r>
            <a:r>
              <a:rPr lang="bg-BG" b="1" dirty="0"/>
              <a:t>преобразува данните </a:t>
            </a:r>
            <a:r>
              <a:rPr lang="bg-BG" dirty="0"/>
              <a:t>за </a:t>
            </a:r>
            <a:r>
              <a:rPr lang="bg-BG" b="1" dirty="0"/>
              <a:t>графичен образ</a:t>
            </a:r>
            <a:endParaRPr lang="en-US" b="1" dirty="0"/>
          </a:p>
          <a:p>
            <a:r>
              <a:rPr lang="bg-BG" b="1" dirty="0"/>
              <a:t>Качеството</a:t>
            </a:r>
            <a:r>
              <a:rPr lang="bg-BG" dirty="0"/>
              <a:t> на изображението </a:t>
            </a:r>
            <a:r>
              <a:rPr lang="bg-BG" b="1" dirty="0"/>
              <a:t>зависи от видеокартата</a:t>
            </a:r>
          </a:p>
          <a:p>
            <a:r>
              <a:rPr lang="bg-BG" dirty="0"/>
              <a:t>Може да бъде </a:t>
            </a:r>
            <a:r>
              <a:rPr lang="bg-BG" b="1" dirty="0"/>
              <a:t>вградена в дънната платка</a:t>
            </a:r>
            <a:r>
              <a:rPr lang="bg-BG" dirty="0"/>
              <a:t> на компютъра или да се </a:t>
            </a:r>
            <a:r>
              <a:rPr lang="bg-BG" b="1" dirty="0"/>
              <a:t>монтира</a:t>
            </a:r>
            <a:r>
              <a:rPr lang="bg-BG" dirty="0"/>
              <a:t> като </a:t>
            </a:r>
            <a:r>
              <a:rPr lang="bg-BG" b="1" dirty="0"/>
              <a:t>отделно устройство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Видеокарта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000" y="5083193"/>
            <a:ext cx="3825000" cy="17222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311000" y="5167214"/>
            <a:ext cx="3015000" cy="16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2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5362</TotalTime>
  <Words>670</Words>
  <Application>Microsoft Office PowerPoint</Application>
  <PresentationFormat>Widescreen</PresentationFormat>
  <Paragraphs>112</Paragraphs>
  <Slides>22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맑은 고딕</vt:lpstr>
      <vt:lpstr>Arial</vt:lpstr>
      <vt:lpstr>Calibri</vt:lpstr>
      <vt:lpstr>Consolas</vt:lpstr>
      <vt:lpstr>Wingdings</vt:lpstr>
      <vt:lpstr>SoftUni</vt:lpstr>
      <vt:lpstr>Работа със звукова и видеоинформация</vt:lpstr>
      <vt:lpstr>Съдържание</vt:lpstr>
      <vt:lpstr>Основни компоненти на КС за възпроизвеждане и запис на звук</vt:lpstr>
      <vt:lpstr>Звукова карта</vt:lpstr>
      <vt:lpstr>Звукова карта</vt:lpstr>
      <vt:lpstr>Входни и изходни устройства</vt:lpstr>
      <vt:lpstr>Звукова информация</vt:lpstr>
      <vt:lpstr>Основни компоненти на компютърната система за възпроизвеждане на видео</vt:lpstr>
      <vt:lpstr>Видеокарта</vt:lpstr>
      <vt:lpstr>Видеоинформация</vt:lpstr>
      <vt:lpstr>Програми за възпроизвеждане на звукова и видеоинформация</vt:lpstr>
      <vt:lpstr>Програми</vt:lpstr>
      <vt:lpstr>Groove Music</vt:lpstr>
      <vt:lpstr>Groove Music</vt:lpstr>
      <vt:lpstr>Задача: Слушане на музика</vt:lpstr>
      <vt:lpstr>Movies &amp; TV</vt:lpstr>
      <vt:lpstr>Movies &amp; TV</vt:lpstr>
      <vt:lpstr>Movies &amp; TV</vt:lpstr>
      <vt:lpstr>Задача: Гледане на видео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Работа със звукова и видеоинформация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396</cp:revision>
  <dcterms:created xsi:type="dcterms:W3CDTF">2018-05-23T13:08:44Z</dcterms:created>
  <dcterms:modified xsi:type="dcterms:W3CDTF">2024-02-23T18:09:42Z</dcterms:modified>
  <cp:category/>
</cp:coreProperties>
</file>

<file path=docProps/thumbnail.jpeg>
</file>